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60" r:id="rId9"/>
    <p:sldId id="274" r:id="rId10"/>
    <p:sldId id="261" r:id="rId11"/>
    <p:sldId id="275" r:id="rId12"/>
    <p:sldId id="262" r:id="rId13"/>
    <p:sldId id="276" r:id="rId14"/>
    <p:sldId id="277" r:id="rId15"/>
    <p:sldId id="284" r:id="rId16"/>
    <p:sldId id="285" r:id="rId17"/>
    <p:sldId id="279" r:id="rId18"/>
    <p:sldId id="266" r:id="rId19"/>
    <p:sldId id="278" r:id="rId20"/>
    <p:sldId id="280" r:id="rId21"/>
    <p:sldId id="281" r:id="rId22"/>
    <p:sldId id="282" r:id="rId23"/>
    <p:sldId id="283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911FDA-A227-4848-ABE4-D3AB09F73896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FEF3B0-56F8-4224-A6CF-E48FFF390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571636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pic>
        <p:nvPicPr>
          <p:cNvPr id="3076" name="Picture 4" descr="http://www.vladikavkaz-osetia.ru/upload/iblock/ccc/ccc78c7b4fd1739dc773bcb4975e7f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779912" cy="3486151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00562" y="5786454"/>
            <a:ext cx="4214842" cy="485772"/>
          </a:xfrm>
        </p:spPr>
        <p:txBody>
          <a:bodyPr>
            <a:normAutofit/>
          </a:bodyPr>
          <a:lstStyle/>
          <a:p>
            <a:r>
              <a:rPr lang="ru-RU" sz="900" dirty="0" smtClean="0"/>
              <a:t>ГАПОУ БСТК</a:t>
            </a:r>
          </a:p>
          <a:p>
            <a:r>
              <a:rPr lang="ru-RU" sz="900" dirty="0" smtClean="0"/>
              <a:t>Смирнов А.В., преподаватель, кандидат психологических наук</a:t>
            </a:r>
            <a:endParaRPr lang="ru-RU" sz="9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ОБРАЗОВАНИЕ =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428868"/>
            <a:ext cx="818388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Воспитание + Обучение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71543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449011">
            <a:off x="2945014" y="1392406"/>
            <a:ext cx="744338" cy="653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856470">
            <a:off x="5268652" y="1418101"/>
            <a:ext cx="797171" cy="70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198884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Общее</a:t>
            </a:r>
          </a:p>
          <a:p>
            <a:pPr algn="ctr"/>
            <a:r>
              <a:rPr lang="ru-RU" sz="2400" dirty="0" smtClean="0"/>
              <a:t>(школьное)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1328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профессиональное</a:t>
            </a:r>
            <a:endParaRPr lang="ru-RU" sz="2400" dirty="0"/>
          </a:p>
        </p:txBody>
      </p:sp>
      <p:pic>
        <p:nvPicPr>
          <p:cNvPr id="29698" name="Picture 2" descr="http://stt.proffi95.ru/images/posts/medium/post7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2780928"/>
            <a:ext cx="396044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357166"/>
            <a:ext cx="832011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4296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617" y="1357298"/>
            <a:ext cx="744028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1"/>
            <a:ext cx="8215370" cy="49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52"/>
            <a:ext cx="51435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Творческая работа: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Проанализируйте устав нашего учебного заведения. </a:t>
            </a:r>
          </a:p>
          <a:p>
            <a:pPr algn="ctr"/>
            <a:r>
              <a:rPr lang="ru-RU" dirty="0" smtClean="0"/>
              <a:t>Охарактеризуйте его основные положения. </a:t>
            </a:r>
          </a:p>
          <a:p>
            <a:pPr algn="ctr"/>
            <a:r>
              <a:rPr lang="ru-RU" dirty="0" smtClean="0"/>
              <a:t>Как в нем определены ваши права и обязанности?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8066"/>
            <a:ext cx="5143536" cy="622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Федеральный закон от 29.12.2012 № 273-ФЗ (ред. от 29.07.2017) "Об образовании в Российской Федерации"</a:t>
            </a:r>
            <a:endParaRPr lang="ru-RU" dirty="0"/>
          </a:p>
        </p:txBody>
      </p:sp>
      <p:pic>
        <p:nvPicPr>
          <p:cNvPr id="1026" name="Picture 2" descr="http://cs5418.userapi.com/u729355/-14/x_06b00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488832" cy="33627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Система оценок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5.8. Учреждение самостоятельно устанавливает систему оценок при промежуточной аттестации. 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5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в) Оценка «</a:t>
            </a:r>
            <a:r>
              <a:rPr lang="ru-RU" sz="2400" dirty="0" smtClean="0">
                <a:solidFill>
                  <a:srgbClr val="FF0000"/>
                </a:solidFill>
              </a:rPr>
              <a:t>удовлетворительно</a:t>
            </a:r>
            <a:r>
              <a:rPr lang="ru-RU" sz="2400" dirty="0" smtClean="0"/>
              <a:t>» выставляется обучающемуся показавшему: </a:t>
            </a:r>
          </a:p>
          <a:p>
            <a:r>
              <a:rPr lang="ru-RU" sz="2400" dirty="0" smtClean="0"/>
              <a:t>-знания, в целом соответствующие требованиям, но допустившему при ответе негрубую ошибку или неточность; </a:t>
            </a:r>
          </a:p>
          <a:p>
            <a:pPr>
              <a:buFontTx/>
              <a:buChar char="-"/>
            </a:pPr>
            <a:r>
              <a:rPr lang="ru-RU" sz="2400" dirty="0" smtClean="0"/>
              <a:t>не сумевшему проиллюстрировать ответ примерами. </a:t>
            </a:r>
          </a:p>
          <a:p>
            <a:endParaRPr lang="ru-RU" sz="2400" dirty="0" smtClean="0"/>
          </a:p>
          <a:p>
            <a:r>
              <a:rPr lang="ru-RU" sz="2400" dirty="0" smtClean="0"/>
              <a:t>г) Оценка «</a:t>
            </a:r>
            <a:r>
              <a:rPr lang="ru-RU" sz="2400" dirty="0" smtClean="0">
                <a:solidFill>
                  <a:srgbClr val="FF0000"/>
                </a:solidFill>
              </a:rPr>
              <a:t>неудовлетворительно</a:t>
            </a:r>
            <a:r>
              <a:rPr lang="ru-RU" sz="2400" dirty="0" smtClean="0"/>
              <a:t>» выставляется обучающемуся, показавшему: </a:t>
            </a:r>
          </a:p>
          <a:p>
            <a:r>
              <a:rPr lang="ru-RU" sz="2400" dirty="0" smtClean="0"/>
              <a:t>-неполные знания учебного материала по сдаваемой дисциплине (если учебный материал изложен </a:t>
            </a:r>
            <a:r>
              <a:rPr lang="ru-RU" sz="2400" dirty="0" smtClean="0">
                <a:solidFill>
                  <a:srgbClr val="FF0000"/>
                </a:solidFill>
              </a:rPr>
              <a:t>менее 80% сдаваемой темы</a:t>
            </a:r>
            <a:r>
              <a:rPr lang="ru-RU" sz="2400" dirty="0" smtClean="0"/>
              <a:t>); </a:t>
            </a:r>
          </a:p>
          <a:p>
            <a:r>
              <a:rPr lang="ru-RU" sz="2400" dirty="0" smtClean="0"/>
              <a:t>-не ответившему на поставленные дополнительные вопросы по курсу.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12845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6.6. Обучающиеся </a:t>
            </a:r>
            <a:r>
              <a:rPr lang="ru-RU" sz="2400" dirty="0" smtClean="0">
                <a:solidFill>
                  <a:srgbClr val="FF0000"/>
                </a:solidFill>
              </a:rPr>
              <a:t>обязаны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добросовестно осваивать </a:t>
            </a:r>
            <a:r>
              <a:rPr lang="ru-RU" sz="2400" dirty="0" smtClean="0"/>
              <a:t>образовательную программу, выполнять индивидуальный учебный план, в том числе посещать предусмотренные учебным планом или индивидуальным учебным планом учебные занятия, осуществлять самостоятельную подготовку к занятиям, </a:t>
            </a:r>
            <a:r>
              <a:rPr lang="ru-RU" sz="2400" dirty="0" smtClean="0">
                <a:solidFill>
                  <a:srgbClr val="FF0000"/>
                </a:solidFill>
              </a:rPr>
              <a:t>выполнять задания</a:t>
            </a:r>
            <a:r>
              <a:rPr lang="ru-RU" sz="2400" dirty="0" smtClean="0"/>
              <a:t>, данные педагогическими работниками в рамках образовательной программы; </a:t>
            </a:r>
          </a:p>
          <a:p>
            <a:r>
              <a:rPr lang="ru-RU" sz="2400" dirty="0" smtClean="0"/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выполнять требования </a:t>
            </a:r>
            <a:r>
              <a:rPr lang="ru-RU" sz="2400" dirty="0" smtClean="0"/>
              <a:t>Устава Учреждения, правил проживания в общежитиях и иных локальных нормативных актов по вопросам организации и осуществления образовательной деятельности; 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12845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6.6. Обучающиеся </a:t>
            </a:r>
            <a:r>
              <a:rPr lang="ru-RU" sz="2400" dirty="0" smtClean="0">
                <a:solidFill>
                  <a:srgbClr val="FF0000"/>
                </a:solidFill>
              </a:rPr>
              <a:t>обязаны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заботиться</a:t>
            </a:r>
            <a:r>
              <a:rPr lang="ru-RU" sz="2400" dirty="0" smtClean="0"/>
              <a:t> о сохранении и об укреплении своего здоровья, стремиться к нравственному, духовному и физическому развитию и самосовершенствованию; </a:t>
            </a:r>
          </a:p>
          <a:p>
            <a:r>
              <a:rPr lang="ru-RU" sz="2400" dirty="0" smtClean="0"/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уважать</a:t>
            </a:r>
            <a:r>
              <a:rPr lang="ru-RU" sz="2400" dirty="0" smtClean="0"/>
              <a:t> честь и достоинство других обучающихся и работников организации Учреждения не создавать препятствий для получения образования другими обучающимися; -выполнять общепринятые </a:t>
            </a:r>
            <a:r>
              <a:rPr lang="ru-RU" sz="2400" dirty="0" smtClean="0">
                <a:solidFill>
                  <a:srgbClr val="FF0000"/>
                </a:solidFill>
              </a:rPr>
              <a:t>нормы этики </a:t>
            </a:r>
            <a:r>
              <a:rPr lang="ru-RU" sz="2400" dirty="0" smtClean="0"/>
              <a:t>поведения; </a:t>
            </a:r>
          </a:p>
          <a:p>
            <a:r>
              <a:rPr lang="ru-RU" sz="2400" dirty="0" smtClean="0"/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соблюдать правила </a:t>
            </a:r>
            <a:r>
              <a:rPr lang="ru-RU" sz="2400" dirty="0" smtClean="0"/>
              <a:t>внутреннего распорядка, учебную, трудовую и производственную дисциплину, требования гигиены и охраны труда;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Домашнее задание: </a:t>
            </a:r>
          </a:p>
          <a:p>
            <a:pPr>
              <a:buNone/>
            </a:pPr>
            <a:r>
              <a:rPr lang="ru-RU" dirty="0" smtClean="0"/>
              <a:t>Написать эссе на тему «Каким будет образование в России через 10 лет».</a:t>
            </a:r>
            <a:endParaRPr lang="ru-RU" dirty="0"/>
          </a:p>
        </p:txBody>
      </p:sp>
      <p:pic>
        <p:nvPicPr>
          <p:cNvPr id="34820" name="Picture 4" descr="http://detsad-kitty.ru/uploads/posts/2013-05/1368713387_80707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672408" cy="41700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Образование</a:t>
            </a:r>
            <a:r>
              <a:rPr lang="ru-RU" dirty="0" smtClean="0"/>
              <a:t> - единый целенаправленный процесс воспитания и обучения, являющийся общественно значимым благом и осуществляемый в интересах человека, семьи, общества и государства, а также совокупность приобретаемых знаний, умений, навыков, ценностных установок, опыта деятельности и компетенции определенных объема и сложности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интересов. (статья 2 ФЗ-273).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7"/>
            <a:ext cx="8229600" cy="35004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Образование</a:t>
            </a:r>
            <a:r>
              <a:rPr lang="ru-RU" sz="4400" dirty="0" smtClean="0"/>
              <a:t> - единый целенаправленный процесс воспитания(1) и обучения (2).</a:t>
            </a:r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Образование</a:t>
            </a:r>
            <a:r>
              <a:rPr lang="ru-RU" sz="3600" dirty="0" smtClean="0"/>
              <a:t> - …общественно значимое благо(1), осуществляемое в интересах человека, семьи, общества и государства.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Образование</a:t>
            </a:r>
            <a:r>
              <a:rPr lang="ru-RU" sz="3600" dirty="0" smtClean="0"/>
              <a:t> - совокупность приобретаемых знаний, умений, навыков, ценностных установок, опыта деятельности и компетенции определенных объема и сложности.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Образование</a:t>
            </a:r>
            <a:r>
              <a:rPr lang="ru-RU" sz="3600" dirty="0" smtClean="0"/>
              <a:t> - …в целях интеллектуального, духовно-нравственного, творческого, физического и (или) профессионального развития человека (1), удовлетворения его образовательных потребностей и интересов (2). 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936104"/>
          </a:xfrm>
        </p:spPr>
        <p:txBody>
          <a:bodyPr/>
          <a:lstStyle/>
          <a:p>
            <a:pPr algn="ctr"/>
            <a:r>
              <a:rPr lang="ru-RU" b="0" dirty="0" smtClean="0"/>
              <a:t>Воспитание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деятельность, направленная на развитие личности, создание условий для самоопределения и социализации обучающегося на основе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, духовно-нравственных ценностей и принятых в обществе правил и норм поведения в интересах человека, семьи, общества и государства.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936104"/>
          </a:xfrm>
        </p:spPr>
        <p:txBody>
          <a:bodyPr/>
          <a:lstStyle/>
          <a:p>
            <a:pPr algn="ctr"/>
            <a:r>
              <a:rPr lang="ru-RU" b="0" dirty="0" smtClean="0"/>
              <a:t>Обучение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целенаправленный процесс организации деятельности обучающихся по овладению знаниями, умениями, навыками и компетенцией,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</TotalTime>
  <Words>531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Образование</vt:lpstr>
      <vt:lpstr>Слайд 2</vt:lpstr>
      <vt:lpstr>Слайд 3</vt:lpstr>
      <vt:lpstr>Слайд 4</vt:lpstr>
      <vt:lpstr>Слайд 5</vt:lpstr>
      <vt:lpstr>Слайд 6</vt:lpstr>
      <vt:lpstr>Слайд 7</vt:lpstr>
      <vt:lpstr>Воспитание -</vt:lpstr>
      <vt:lpstr>Обучение -</vt:lpstr>
      <vt:lpstr>ОБРАЗОВАНИЕ =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Система оценок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его функции</dc:title>
  <dc:creator>1</dc:creator>
  <cp:lastModifiedBy>Шапошникова</cp:lastModifiedBy>
  <cp:revision>35</cp:revision>
  <dcterms:created xsi:type="dcterms:W3CDTF">2014-03-22T06:44:37Z</dcterms:created>
  <dcterms:modified xsi:type="dcterms:W3CDTF">2018-01-15T07:33:45Z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265299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