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handoutMasterIdLst>
    <p:handoutMasterId r:id="rId28"/>
  </p:handout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64" r:id="rId9"/>
    <p:sldId id="277" r:id="rId10"/>
    <p:sldId id="278" r:id="rId11"/>
    <p:sldId id="279" r:id="rId12"/>
    <p:sldId id="280" r:id="rId13"/>
    <p:sldId id="281" r:id="rId14"/>
    <p:sldId id="265" r:id="rId15"/>
    <p:sldId id="267" r:id="rId16"/>
    <p:sldId id="268" r:id="rId17"/>
    <p:sldId id="282" r:id="rId18"/>
    <p:sldId id="283" r:id="rId19"/>
    <p:sldId id="271" r:id="rId20"/>
    <p:sldId id="275" r:id="rId21"/>
    <p:sldId id="276" r:id="rId22"/>
    <p:sldId id="273" r:id="rId23"/>
    <p:sldId id="274" r:id="rId24"/>
    <p:sldId id="284" r:id="rId25"/>
    <p:sldId id="285" r:id="rId26"/>
    <p:sldId id="286" r:id="rId27"/>
  </p:sldIdLst>
  <p:sldSz cx="9144000" cy="6858000" type="screen4x3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4" d="100"/>
          <a:sy n="94" d="100"/>
        </p:scale>
        <p:origin x="-47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4B00EA7-38EC-4E93-9728-590C644E907A}" type="datetimeFigureOut">
              <a:rPr lang="ru-RU" smtClean="0"/>
              <a:pPr/>
              <a:t>17.01.2018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05B8AB2-FB46-47D5-BF75-C15DF6CD9A7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23284871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B5E6AB-7B57-4AEF-B867-24918440267E}" type="datetimeFigureOut">
              <a:rPr lang="ru-RU" smtClean="0"/>
              <a:pPr/>
              <a:t>17.01.2018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445A07-5FF7-45C3-9E84-9772463E6EB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B5E6AB-7B57-4AEF-B867-24918440267E}" type="datetimeFigureOut">
              <a:rPr lang="ru-RU" smtClean="0"/>
              <a:pPr/>
              <a:t>17.01.2018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445A07-5FF7-45C3-9E84-9772463E6EB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B5E6AB-7B57-4AEF-B867-24918440267E}" type="datetimeFigureOut">
              <a:rPr lang="ru-RU" smtClean="0"/>
              <a:pPr/>
              <a:t>17.01.2018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445A07-5FF7-45C3-9E84-9772463E6EB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B5E6AB-7B57-4AEF-B867-24918440267E}" type="datetimeFigureOut">
              <a:rPr lang="ru-RU" smtClean="0"/>
              <a:pPr/>
              <a:t>17.01.2018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445A07-5FF7-45C3-9E84-9772463E6EB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B5E6AB-7B57-4AEF-B867-24918440267E}" type="datetimeFigureOut">
              <a:rPr lang="ru-RU" smtClean="0"/>
              <a:pPr/>
              <a:t>17.01.2018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445A07-5FF7-45C3-9E84-9772463E6EB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B5E6AB-7B57-4AEF-B867-24918440267E}" type="datetimeFigureOut">
              <a:rPr lang="ru-RU" smtClean="0"/>
              <a:pPr/>
              <a:t>17.01.2018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445A07-5FF7-45C3-9E84-9772463E6EB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B5E6AB-7B57-4AEF-B867-24918440267E}" type="datetimeFigureOut">
              <a:rPr lang="ru-RU" smtClean="0"/>
              <a:pPr/>
              <a:t>17.01.2018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445A07-5FF7-45C3-9E84-9772463E6EB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B5E6AB-7B57-4AEF-B867-24918440267E}" type="datetimeFigureOut">
              <a:rPr lang="ru-RU" smtClean="0"/>
              <a:pPr/>
              <a:t>17.01.2018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445A07-5FF7-45C3-9E84-9772463E6EB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B5E6AB-7B57-4AEF-B867-24918440267E}" type="datetimeFigureOut">
              <a:rPr lang="ru-RU" smtClean="0"/>
              <a:pPr/>
              <a:t>17.01.2018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445A07-5FF7-45C3-9E84-9772463E6EB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B5E6AB-7B57-4AEF-B867-24918440267E}" type="datetimeFigureOut">
              <a:rPr lang="ru-RU" smtClean="0"/>
              <a:pPr/>
              <a:t>17.01.2018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445A07-5FF7-45C3-9E84-9772463E6EB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B5E6AB-7B57-4AEF-B867-24918440267E}" type="datetimeFigureOut">
              <a:rPr lang="ru-RU" smtClean="0"/>
              <a:pPr/>
              <a:t>17.01.2018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445A07-5FF7-45C3-9E84-9772463E6EB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B5E6AB-7B57-4AEF-B867-24918440267E}" type="datetimeFigureOut">
              <a:rPr lang="ru-RU" smtClean="0"/>
              <a:pPr/>
              <a:t>17.01.2018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445A07-5FF7-45C3-9E84-9772463E6EB2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Экономика потребителя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lang="ru-RU" dirty="0" smtClean="0"/>
              <a:t>Занятие 1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>
            <a:lum bright="-10000" contrast="-10000"/>
          </a:blip>
          <a:srcRect/>
          <a:stretch>
            <a:fillRect/>
          </a:stretch>
        </p:blipFill>
        <p:spPr bwMode="auto">
          <a:xfrm>
            <a:off x="714348" y="214290"/>
            <a:ext cx="7786742" cy="64294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28729" y="500042"/>
            <a:ext cx="6429420" cy="5429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5984" y="195280"/>
            <a:ext cx="4572032" cy="64674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80503" y="207700"/>
            <a:ext cx="6949083" cy="62931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051720" y="260648"/>
            <a:ext cx="4896544" cy="11521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/>
              <a:t>Доход</a:t>
            </a:r>
            <a:endParaRPr lang="ru-RU" sz="28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539552" y="1772816"/>
            <a:ext cx="2880320" cy="129614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Реальный(с учетом инфляции)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4932040" y="1844824"/>
            <a:ext cx="2880320" cy="129614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Номинальный (без учета инфляции)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Уровень жизни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Показатель обеспеченности населения товарами, услугами и условиями жизни, необходимыми для комфортного и безопасного существования.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Показатели уровня жизни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2400" dirty="0" smtClean="0"/>
              <a:t>объем ВВП на душу населения (уровень доходов)</a:t>
            </a:r>
          </a:p>
          <a:p>
            <a:pPr>
              <a:buNone/>
            </a:pPr>
            <a:r>
              <a:rPr lang="ru-RU" sz="2400" dirty="0" smtClean="0"/>
              <a:t>+</a:t>
            </a:r>
          </a:p>
          <a:p>
            <a:r>
              <a:rPr lang="ru-RU" sz="2400" dirty="0" smtClean="0"/>
              <a:t> Средняя продолжительность жизни</a:t>
            </a:r>
          </a:p>
          <a:p>
            <a:r>
              <a:rPr lang="ru-RU" sz="2400" dirty="0" smtClean="0"/>
              <a:t>Уровень образования и здравоохранения</a:t>
            </a:r>
          </a:p>
          <a:p>
            <a:r>
              <a:rPr lang="ru-RU" sz="2400" dirty="0" smtClean="0"/>
              <a:t>Состояние окружающей среды</a:t>
            </a:r>
          </a:p>
          <a:p>
            <a:r>
              <a:rPr lang="ru-RU" sz="2400" dirty="0" smtClean="0"/>
              <a:t>Доступность культуры</a:t>
            </a:r>
          </a:p>
          <a:p>
            <a:r>
              <a:rPr lang="ru-RU" sz="2400" dirty="0" smtClean="0"/>
              <a:t>Безопасности человека</a:t>
            </a:r>
          </a:p>
          <a:p>
            <a:endParaRPr lang="ru-RU" dirty="0" smtClean="0"/>
          </a:p>
          <a:p>
            <a:endParaRPr lang="ru-RU" dirty="0"/>
          </a:p>
        </p:txBody>
      </p:sp>
      <p:sp>
        <p:nvSpPr>
          <p:cNvPr id="4" name="Правая фигурная скобка 3"/>
          <p:cNvSpPr/>
          <p:nvPr/>
        </p:nvSpPr>
        <p:spPr>
          <a:xfrm>
            <a:off x="7380312" y="1916832"/>
            <a:ext cx="576064" cy="3456384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TextBox 5"/>
          <p:cNvSpPr txBox="1"/>
          <p:nvPr/>
        </p:nvSpPr>
        <p:spPr>
          <a:xfrm rot="16200000">
            <a:off x="6266512" y="3105834"/>
            <a:ext cx="40324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dirty="0" smtClean="0"/>
              <a:t>Качество</a:t>
            </a:r>
            <a:r>
              <a:rPr lang="ru-RU" dirty="0" smtClean="0"/>
              <a:t> </a:t>
            </a:r>
            <a:r>
              <a:rPr lang="ru-RU" sz="3600" dirty="0" smtClean="0"/>
              <a:t>жизни</a:t>
            </a:r>
            <a:endParaRPr lang="ru-RU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7056" y="214290"/>
            <a:ext cx="8641224" cy="63579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57224" y="642918"/>
            <a:ext cx="7572428" cy="40719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Рейтинги России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Уровень коррупции – 119 место.</a:t>
            </a:r>
          </a:p>
          <a:p>
            <a:r>
              <a:rPr lang="ru-RU" dirty="0" smtClean="0"/>
              <a:t>Качество знаний – 26 место</a:t>
            </a:r>
          </a:p>
          <a:p>
            <a:r>
              <a:rPr lang="ru-RU" dirty="0" smtClean="0"/>
              <a:t>Качество здоровья – 44 место</a:t>
            </a:r>
          </a:p>
          <a:p>
            <a:r>
              <a:rPr lang="ru-RU" dirty="0" smtClean="0"/>
              <a:t>Уровень безопасности – 98 место</a:t>
            </a:r>
          </a:p>
          <a:p>
            <a:r>
              <a:rPr lang="ru-RU" dirty="0" smtClean="0"/>
              <a:t>Свобода граждан – 114 место</a:t>
            </a:r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Потребитель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Потребитель – субъект экономики, который приобретает и использует товары и услуги для удовлетворения своих потребностей</a:t>
            </a:r>
          </a:p>
          <a:p>
            <a:endParaRPr lang="ru-RU" dirty="0" smtClean="0"/>
          </a:p>
          <a:p>
            <a:r>
              <a:rPr lang="ru-RU" dirty="0" smtClean="0"/>
              <a:t>Физические лица (человек, семья)</a:t>
            </a:r>
          </a:p>
          <a:p>
            <a:r>
              <a:rPr lang="ru-RU" dirty="0" smtClean="0"/>
              <a:t>Юридические лица (фирмы)</a:t>
            </a:r>
          </a:p>
          <a:p>
            <a:r>
              <a:rPr lang="ru-RU" dirty="0" smtClean="0"/>
              <a:t>Государство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Экономическая культура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Система ценностей и мотивов хозяйственной деятельности, экономических знаний граждан и норм, регулирующих экономические отношения.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Социальные установки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Отношение к собственности</a:t>
            </a:r>
          </a:p>
          <a:p>
            <a:r>
              <a:rPr lang="ru-RU" dirty="0" smtClean="0"/>
              <a:t>Отношение к труду</a:t>
            </a:r>
          </a:p>
          <a:p>
            <a:r>
              <a:rPr lang="ru-RU" dirty="0" smtClean="0"/>
              <a:t>Отношение к потреблению и т.д.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Производитель</a:t>
            </a:r>
            <a:endParaRPr lang="ru-RU" dirty="0"/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Цель – получение прибыли</a:t>
            </a:r>
          </a:p>
          <a:p>
            <a:r>
              <a:rPr lang="ru-RU" dirty="0" smtClean="0"/>
              <a:t>Основная проблема – ограниченность ресурсов</a:t>
            </a:r>
          </a:p>
          <a:p>
            <a:r>
              <a:rPr lang="ru-RU" dirty="0" smtClean="0"/>
              <a:t>Рациональное поведение производителя – в эффективном их использовании</a:t>
            </a:r>
          </a:p>
          <a:p>
            <a:r>
              <a:rPr lang="ru-RU" dirty="0" smtClean="0"/>
              <a:t>Экономическая свобода предполагает социальную ответственность предпринимателя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Экономическая свобода и социальная ответственность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400" dirty="0" smtClean="0"/>
              <a:t>Стремление к максимальной прибыли может противоречить интересам и ценностям общества</a:t>
            </a:r>
          </a:p>
          <a:p>
            <a:endParaRPr lang="ru-RU" sz="2400" dirty="0" smtClean="0"/>
          </a:p>
          <a:p>
            <a:r>
              <a:rPr lang="ru-RU" sz="2400" dirty="0" smtClean="0"/>
              <a:t>Предприниматель должен руководствоваться не только личными интересами, но и интересами общества в целом.</a:t>
            </a:r>
          </a:p>
          <a:p>
            <a:r>
              <a:rPr lang="ru-RU" sz="2400" dirty="0" smtClean="0"/>
              <a:t>Вопросы экологии, социальной стабильности, уровень культуры и образования, уровень здоровья.</a:t>
            </a:r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1268760"/>
            <a:ext cx="7772400" cy="1470025"/>
          </a:xfrm>
        </p:spPr>
        <p:txBody>
          <a:bodyPr/>
          <a:lstStyle/>
          <a:p>
            <a:r>
              <a:rPr lang="ru-RU" dirty="0" smtClean="0"/>
              <a:t>Задание на оценку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67544" y="2852936"/>
            <a:ext cx="8062912" cy="3178984"/>
          </a:xfrm>
        </p:spPr>
        <p:txBody>
          <a:bodyPr>
            <a:normAutofit/>
          </a:bodyPr>
          <a:lstStyle/>
          <a:p>
            <a:pPr algn="just"/>
            <a:r>
              <a:rPr lang="ru-RU" sz="4000" dirty="0" smtClean="0">
                <a:solidFill>
                  <a:schemeClr val="tx1"/>
                </a:solidFill>
              </a:rPr>
              <a:t>Ответить на вопросы к документу Адама Смита «Исследование о природе и причинах богатства народов» (стр.135-136 учебника).  </a:t>
            </a:r>
            <a:endParaRPr lang="ru-RU" sz="40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9552" y="548680"/>
            <a:ext cx="7772400" cy="1470025"/>
          </a:xfrm>
        </p:spPr>
        <p:txBody>
          <a:bodyPr/>
          <a:lstStyle/>
          <a:p>
            <a:r>
              <a:rPr lang="ru-RU" dirty="0" smtClean="0"/>
              <a:t>Время выполнения </a:t>
            </a:r>
            <a:br>
              <a:rPr lang="ru-RU" dirty="0" smtClean="0"/>
            </a:br>
            <a:r>
              <a:rPr lang="ru-RU" dirty="0" smtClean="0"/>
              <a:t>25 минут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39552" y="2348880"/>
            <a:ext cx="8062912" cy="2762896"/>
          </a:xfrm>
        </p:spPr>
        <p:txBody>
          <a:bodyPr>
            <a:normAutofit fontScale="92500" lnSpcReduction="20000"/>
          </a:bodyPr>
          <a:lstStyle/>
          <a:p>
            <a:r>
              <a:rPr lang="ru-RU" dirty="0" smtClean="0"/>
              <a:t>Оценки:</a:t>
            </a:r>
          </a:p>
          <a:p>
            <a:pPr algn="just"/>
            <a:r>
              <a:rPr lang="ru-RU" dirty="0" smtClean="0">
                <a:solidFill>
                  <a:schemeClr val="tx1"/>
                </a:solidFill>
              </a:rPr>
              <a:t>«5» – на все вопросы даны полные и развернутые ответы</a:t>
            </a:r>
          </a:p>
          <a:p>
            <a:pPr algn="just"/>
            <a:r>
              <a:rPr lang="ru-RU" dirty="0" smtClean="0">
                <a:solidFill>
                  <a:schemeClr val="tx1"/>
                </a:solidFill>
              </a:rPr>
              <a:t>«4» – ответы даны на все 6 вопросов, которые недостаточно раскрыты в полном объеме</a:t>
            </a:r>
          </a:p>
          <a:p>
            <a:pPr algn="just"/>
            <a:r>
              <a:rPr lang="ru-RU" dirty="0" smtClean="0">
                <a:solidFill>
                  <a:schemeClr val="tx1"/>
                </a:solidFill>
              </a:rPr>
              <a:t>«3» - даны краткие ответы на все 6 вопросов.</a:t>
            </a:r>
            <a:endParaRPr lang="ru-RU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1340768"/>
            <a:ext cx="7772400" cy="1470025"/>
          </a:xfrm>
        </p:spPr>
        <p:txBody>
          <a:bodyPr/>
          <a:lstStyle/>
          <a:p>
            <a:r>
              <a:rPr lang="ru-RU" dirty="0" smtClean="0"/>
              <a:t>Задание на дом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39552" y="2636912"/>
            <a:ext cx="8062912" cy="1682776"/>
          </a:xfrm>
        </p:spPr>
        <p:txBody>
          <a:bodyPr>
            <a:normAutofit/>
          </a:bodyPr>
          <a:lstStyle/>
          <a:p>
            <a:pPr algn="just"/>
            <a:r>
              <a:rPr lang="ru-RU" dirty="0" smtClean="0">
                <a:solidFill>
                  <a:schemeClr val="tx1"/>
                </a:solidFill>
              </a:rPr>
              <a:t>Подготовиться к ответам на вопросы 1-5 страница 137 учебника.</a:t>
            </a:r>
            <a:endParaRPr lang="ru-RU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Цель потребителя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Извлечь максимальную полезность от потребления товаров и услуг.</a:t>
            </a:r>
          </a:p>
          <a:p>
            <a:endParaRPr lang="ru-RU" dirty="0" smtClean="0"/>
          </a:p>
          <a:p>
            <a:r>
              <a:rPr lang="ru-RU" dirty="0" smtClean="0"/>
              <a:t>На достижение этой цели направлено </a:t>
            </a:r>
            <a:r>
              <a:rPr lang="ru-RU" b="1" dirty="0" smtClean="0"/>
              <a:t>рациональное поведение потребителя (покупателя)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Ограниченность ресурсов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Потребителя ограничивают:</a:t>
            </a:r>
          </a:p>
          <a:p>
            <a:r>
              <a:rPr lang="ru-RU" smtClean="0"/>
              <a:t>Уровень </a:t>
            </a:r>
            <a:r>
              <a:rPr lang="ru-RU" dirty="0" smtClean="0"/>
              <a:t>доходов</a:t>
            </a:r>
          </a:p>
          <a:p>
            <a:r>
              <a:rPr lang="ru-RU" dirty="0" smtClean="0"/>
              <a:t>Цены на товары</a:t>
            </a:r>
          </a:p>
          <a:p>
            <a:r>
              <a:rPr lang="ru-RU" dirty="0" smtClean="0"/>
              <a:t>Ассортимент товаров</a:t>
            </a:r>
          </a:p>
          <a:p>
            <a:r>
              <a:rPr lang="ru-RU" dirty="0" smtClean="0"/>
              <a:t>Доступ к товарам и т.д.</a:t>
            </a:r>
          </a:p>
          <a:p>
            <a:endParaRPr lang="ru-RU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Источники дохода потребителя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Зарплата</a:t>
            </a:r>
          </a:p>
          <a:p>
            <a:r>
              <a:rPr lang="ru-RU" dirty="0" smtClean="0"/>
              <a:t>Прибыль от предпринимательской деятельности</a:t>
            </a:r>
          </a:p>
          <a:p>
            <a:r>
              <a:rPr lang="ru-RU" dirty="0"/>
              <a:t>Социальные выплаты государства</a:t>
            </a:r>
          </a:p>
          <a:p>
            <a:r>
              <a:rPr lang="ru-RU" dirty="0" smtClean="0"/>
              <a:t>Доход от собственности</a:t>
            </a:r>
          </a:p>
          <a:p>
            <a:r>
              <a:rPr lang="ru-RU" dirty="0" smtClean="0"/>
              <a:t>Процент по вкладам</a:t>
            </a:r>
          </a:p>
          <a:p>
            <a:r>
              <a:rPr lang="ru-RU" dirty="0" smtClean="0"/>
              <a:t>Доход от ценных бумаг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051720" y="260648"/>
            <a:ext cx="4896544" cy="11521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/>
              <a:t>Доход</a:t>
            </a:r>
            <a:endParaRPr lang="ru-RU" sz="28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5004048" y="1844824"/>
            <a:ext cx="2808312" cy="11521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Сбережения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331640" y="1844824"/>
            <a:ext cx="2808312" cy="11521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Расходы</a:t>
            </a:r>
          </a:p>
          <a:p>
            <a:pPr algn="ctr"/>
            <a:r>
              <a:rPr lang="ru-RU" dirty="0" smtClean="0"/>
              <a:t>На потребление</a:t>
            </a:r>
            <a:endParaRPr lang="ru-RU" dirty="0"/>
          </a:p>
        </p:txBody>
      </p:sp>
      <p:cxnSp>
        <p:nvCxnSpPr>
          <p:cNvPr id="6" name="Прямая со стрелкой 5"/>
          <p:cNvCxnSpPr>
            <a:stCxn id="2" idx="2"/>
          </p:cNvCxnSpPr>
          <p:nvPr/>
        </p:nvCxnSpPr>
        <p:spPr>
          <a:xfrm flipH="1">
            <a:off x="3131840" y="1412776"/>
            <a:ext cx="1368152" cy="57606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 стрелкой 7"/>
          <p:cNvCxnSpPr/>
          <p:nvPr/>
        </p:nvCxnSpPr>
        <p:spPr>
          <a:xfrm>
            <a:off x="4716016" y="1484784"/>
            <a:ext cx="1296144" cy="43204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Прямоугольник 8"/>
          <p:cNvSpPr/>
          <p:nvPr/>
        </p:nvSpPr>
        <p:spPr>
          <a:xfrm>
            <a:off x="467544" y="3284984"/>
            <a:ext cx="2520280" cy="129614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Обязательные</a:t>
            </a:r>
            <a:endParaRPr lang="ru-RU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3635896" y="3284984"/>
            <a:ext cx="2016224" cy="129614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произвольные</a:t>
            </a:r>
            <a:endParaRPr lang="ru-RU" dirty="0"/>
          </a:p>
        </p:txBody>
      </p:sp>
      <p:sp>
        <p:nvSpPr>
          <p:cNvPr id="11" name="Выноска со стрелкой вверх 10"/>
          <p:cNvSpPr/>
          <p:nvPr/>
        </p:nvSpPr>
        <p:spPr>
          <a:xfrm>
            <a:off x="539552" y="4581128"/>
            <a:ext cx="2376264" cy="2016224"/>
          </a:xfrm>
          <a:prstGeom prst="upArrowCallout">
            <a:avLst>
              <a:gd name="adj1" fmla="val 18672"/>
              <a:gd name="adj2" fmla="val 22891"/>
              <a:gd name="adj3" fmla="val 25000"/>
              <a:gd name="adj4" fmla="val 71836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Питание, одежда, услуги ЖКХ,</a:t>
            </a:r>
          </a:p>
          <a:p>
            <a:pPr algn="ctr"/>
            <a:r>
              <a:rPr lang="ru-RU" dirty="0" smtClean="0"/>
              <a:t>Транспорт</a:t>
            </a:r>
          </a:p>
          <a:p>
            <a:pPr algn="ctr"/>
            <a:r>
              <a:rPr lang="ru-RU" dirty="0" smtClean="0"/>
              <a:t>лекарства</a:t>
            </a:r>
            <a:endParaRPr lang="ru-RU" dirty="0"/>
          </a:p>
        </p:txBody>
      </p:sp>
      <p:sp>
        <p:nvSpPr>
          <p:cNvPr id="12" name="Выноска со стрелкой вверх 11"/>
          <p:cNvSpPr/>
          <p:nvPr/>
        </p:nvSpPr>
        <p:spPr>
          <a:xfrm>
            <a:off x="3707904" y="4581128"/>
            <a:ext cx="2304256" cy="2016224"/>
          </a:xfrm>
          <a:prstGeom prst="upArrowCallout">
            <a:avLst>
              <a:gd name="adj1" fmla="val 29218"/>
              <a:gd name="adj2" fmla="val 25000"/>
              <a:gd name="adj3" fmla="val 25000"/>
              <a:gd name="adj4" fmla="val 68672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Отдых, Спорт, образование,</a:t>
            </a:r>
          </a:p>
          <a:p>
            <a:pPr algn="ctr"/>
            <a:r>
              <a:rPr lang="ru-RU" dirty="0" smtClean="0"/>
              <a:t>предметы роскоши</a:t>
            </a:r>
            <a:endParaRPr lang="ru-RU" dirty="0"/>
          </a:p>
        </p:txBody>
      </p:sp>
      <p:cxnSp>
        <p:nvCxnSpPr>
          <p:cNvPr id="14" name="Прямая со стрелкой 13"/>
          <p:cNvCxnSpPr/>
          <p:nvPr/>
        </p:nvCxnSpPr>
        <p:spPr>
          <a:xfrm flipH="1">
            <a:off x="2555776" y="3068960"/>
            <a:ext cx="504056" cy="14401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 стрелкой 15"/>
          <p:cNvCxnSpPr/>
          <p:nvPr/>
        </p:nvCxnSpPr>
        <p:spPr>
          <a:xfrm>
            <a:off x="3923928" y="3068960"/>
            <a:ext cx="288032" cy="14401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Выноска со стрелкой вверх 16"/>
          <p:cNvSpPr/>
          <p:nvPr/>
        </p:nvSpPr>
        <p:spPr>
          <a:xfrm>
            <a:off x="6228184" y="3140968"/>
            <a:ext cx="2520280" cy="3312368"/>
          </a:xfrm>
          <a:prstGeom prst="upArrowCallout">
            <a:avLst>
              <a:gd name="adj1" fmla="val 25000"/>
              <a:gd name="adj2" fmla="val 25000"/>
              <a:gd name="adj3" fmla="val 25000"/>
              <a:gd name="adj4" fmla="val 79415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>
              <a:buFont typeface="+mj-lt"/>
              <a:buAutoNum type="arabicPeriod"/>
            </a:pPr>
            <a:r>
              <a:rPr lang="ru-RU" dirty="0" smtClean="0"/>
              <a:t>Банковские вклады</a:t>
            </a:r>
          </a:p>
          <a:p>
            <a:pPr marL="342900" indent="-342900">
              <a:buFont typeface="+mj-lt"/>
              <a:buAutoNum type="arabicPeriod"/>
            </a:pPr>
            <a:r>
              <a:rPr lang="ru-RU" dirty="0" smtClean="0"/>
              <a:t>Ценные бумаги</a:t>
            </a:r>
          </a:p>
          <a:p>
            <a:pPr marL="342900" indent="-342900">
              <a:buFont typeface="+mj-lt"/>
              <a:buAutoNum type="arabicPeriod"/>
            </a:pPr>
            <a:r>
              <a:rPr lang="ru-RU" dirty="0" smtClean="0"/>
              <a:t> Золото, драг. Металлы</a:t>
            </a:r>
          </a:p>
          <a:p>
            <a:pPr marL="342900" indent="-342900">
              <a:buFont typeface="+mj-lt"/>
              <a:buAutoNum type="arabicPeriod"/>
            </a:pPr>
            <a:r>
              <a:rPr lang="ru-RU" dirty="0" smtClean="0"/>
              <a:t>Недвижимость</a:t>
            </a:r>
          </a:p>
          <a:p>
            <a:pPr marL="342900" indent="-342900">
              <a:buFont typeface="+mj-lt"/>
              <a:buAutoNum type="arabicPeriod"/>
            </a:pPr>
            <a:r>
              <a:rPr lang="ru-RU" dirty="0" smtClean="0"/>
              <a:t>страхование</a:t>
            </a:r>
          </a:p>
          <a:p>
            <a:pPr marL="342900" indent="-342900" algn="ctr">
              <a:buAutoNum type="arabicPeriod"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Закон </a:t>
            </a:r>
            <a:r>
              <a:rPr lang="ru-RU" dirty="0" err="1" smtClean="0"/>
              <a:t>Энгеля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 smtClean="0"/>
              <a:t>Структура расходов на потребление зависит от  уровня доходов.</a:t>
            </a:r>
          </a:p>
          <a:p>
            <a:endParaRPr lang="ru-RU" dirty="0" smtClean="0"/>
          </a:p>
          <a:p>
            <a:r>
              <a:rPr lang="ru-RU" dirty="0" smtClean="0"/>
              <a:t>Чем выше доход потребителя, тем меньше доля  его расходов на продовольственные товары. </a:t>
            </a:r>
          </a:p>
          <a:p>
            <a:endParaRPr lang="ru-RU" dirty="0" smtClean="0"/>
          </a:p>
          <a:p>
            <a:r>
              <a:rPr lang="ru-RU" dirty="0" smtClean="0"/>
              <a:t>По доле расходов семей на питание можно судить о благосостоянии страны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28794" y="0"/>
            <a:ext cx="5715040" cy="67151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36775" y="714356"/>
            <a:ext cx="8076939" cy="40719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376</TotalTime>
  <Words>437</Words>
  <Application>Microsoft Office PowerPoint</Application>
  <PresentationFormat>Экран (4:3)</PresentationFormat>
  <Paragraphs>92</Paragraphs>
  <Slides>26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26</vt:i4>
      </vt:variant>
    </vt:vector>
  </HeadingPairs>
  <TitlesOfParts>
    <vt:vector size="27" baseType="lpstr">
      <vt:lpstr>Тема Office</vt:lpstr>
      <vt:lpstr>Экономика потребителя</vt:lpstr>
      <vt:lpstr>Потребитель</vt:lpstr>
      <vt:lpstr>Цель потребителя</vt:lpstr>
      <vt:lpstr>Ограниченность ресурсов</vt:lpstr>
      <vt:lpstr>Источники дохода потребителя</vt:lpstr>
      <vt:lpstr>Слайд 6</vt:lpstr>
      <vt:lpstr>Закон Энгеля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Уровень жизни</vt:lpstr>
      <vt:lpstr>Показатели уровня жизни</vt:lpstr>
      <vt:lpstr>Слайд 17</vt:lpstr>
      <vt:lpstr>Слайд 18</vt:lpstr>
      <vt:lpstr>Рейтинги России</vt:lpstr>
      <vt:lpstr>Экономическая культура</vt:lpstr>
      <vt:lpstr>Социальные установки</vt:lpstr>
      <vt:lpstr>Производитель</vt:lpstr>
      <vt:lpstr>Экономическая свобода и социальная ответственность</vt:lpstr>
      <vt:lpstr>Задание на оценку</vt:lpstr>
      <vt:lpstr>Время выполнения  25 минут</vt:lpstr>
      <vt:lpstr>Задание на дом</vt:lpstr>
    </vt:vector>
  </TitlesOfParts>
  <Company>Lenovo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Человек в системе экономических связей</dc:title>
  <dc:creator>Lenovo User</dc:creator>
  <cp:lastModifiedBy>Шапошникова</cp:lastModifiedBy>
  <cp:revision>22</cp:revision>
  <cp:lastPrinted>2015-12-22T16:00:01Z</cp:lastPrinted>
  <dcterms:created xsi:type="dcterms:W3CDTF">2014-12-02T08:42:10Z</dcterms:created>
  <dcterms:modified xsi:type="dcterms:W3CDTF">2018-01-17T10:06:02Z</dcterms:modified>
</cp:coreProperties>
</file>